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" y="312"/>
      </p:cViewPr>
      <p:guideLst>
        <p:guide orient="horz" pos="220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4D0AF-3BEE-4670-BACB-0E69C21DC098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E83A-901D-4201-A48C-753CB08B3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アウトラインですが、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FF699-B5D4-43D1-95CD-DD3A29DDE75B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2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54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43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51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18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6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9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4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11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63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2A2E-AFC6-4B70-8F73-BAFC1F06529C}" type="datetimeFigureOut">
              <a:rPr kumimoji="1" lang="ja-JP" altLang="en-US" smtClean="0"/>
              <a:t>2014/04/12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2BC9-E0DF-42E6-891D-A5DDFF0FFE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07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719712" y="1604449"/>
            <a:ext cx="2160240" cy="815068"/>
          </a:xfrm>
          <a:prstGeom prst="roundRect">
            <a:avLst>
              <a:gd name="adj" fmla="val 28675"/>
            </a:avLst>
          </a:prstGeom>
          <a:ln w="19050" cmpd="sng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latin typeface="Trebuchet MS"/>
                <a:cs typeface="Trebuchet MS"/>
              </a:rPr>
              <a:t>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prstClr val="black"/>
                </a:solidFill>
                <a:latin typeface="Trebuchet MS"/>
                <a:ea typeface="ヒラギノ角ゴ ProN W3"/>
                <a:cs typeface="Trebuchet MS"/>
              </a:rPr>
              <a:t>n</a:t>
            </a:r>
            <a:r>
              <a:rPr lang="en-US" altLang="ja-JP" sz="2000" dirty="0" smtClean="0">
                <a:solidFill>
                  <a:prstClr val="black"/>
                </a:solidFill>
                <a:latin typeface="Trebuchet MS"/>
                <a:ea typeface="ヒラギノ角ゴ ProN W3"/>
                <a:cs typeface="Trebuchet MS"/>
              </a:rPr>
              <a:t>=48</a:t>
            </a:r>
          </a:p>
        </p:txBody>
      </p:sp>
      <p:cxnSp>
        <p:nvCxnSpPr>
          <p:cNvPr id="40" name="直線矢印コネクタ 39"/>
          <p:cNvCxnSpPr>
            <a:stCxn id="28" idx="2"/>
            <a:endCxn id="42" idx="0"/>
          </p:cNvCxnSpPr>
          <p:nvPr/>
        </p:nvCxnSpPr>
        <p:spPr>
          <a:xfrm>
            <a:off x="6552240" y="2419517"/>
            <a:ext cx="0" cy="313374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539832" y="5553236"/>
            <a:ext cx="2520000" cy="1152128"/>
          </a:xfrm>
          <a:prstGeom prst="roundRect">
            <a:avLst>
              <a:gd name="adj" fmla="val 26847"/>
            </a:avLst>
          </a:prstGeom>
          <a:ln w="19050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rebuchet MS"/>
                <a:cs typeface="Trebuchet MS"/>
              </a:rPr>
              <a:t>Analyzed (n=42)</a:t>
            </a:r>
          </a:p>
          <a:p>
            <a:r>
              <a:rPr lang="en-US" altLang="ja-JP" sz="1600" dirty="0" smtClean="0">
                <a:latin typeface="Trebuchet MS"/>
                <a:cs typeface="Trebuchet MS"/>
              </a:rPr>
              <a:t>     M: n=32</a:t>
            </a:r>
          </a:p>
          <a:p>
            <a:r>
              <a:rPr kumimoji="1" lang="en-US" altLang="ja-JP" sz="1600" dirty="0" smtClean="0">
                <a:latin typeface="Trebuchet MS"/>
                <a:cs typeface="Trebuchet MS"/>
              </a:rPr>
              <a:t>     SM1: n=2</a:t>
            </a:r>
          </a:p>
          <a:p>
            <a:r>
              <a:rPr lang="en-US" altLang="ja-JP" sz="1600" dirty="0" smtClean="0">
                <a:latin typeface="Trebuchet MS"/>
                <a:cs typeface="Trebuchet MS"/>
              </a:rPr>
              <a:t>     SM2: n=8</a:t>
            </a:r>
            <a:endParaRPr kumimoji="1" lang="ja-JP" altLang="en-US" sz="1600" dirty="0">
              <a:latin typeface="Trebuchet MS"/>
              <a:cs typeface="Trebuchet MS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401410" y="3519733"/>
            <a:ext cx="2242598" cy="720098"/>
          </a:xfrm>
          <a:prstGeom prst="round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rebuchet MS"/>
                <a:cs typeface="Trebuchet MS"/>
              </a:rPr>
              <a:t>Retrieval failure</a:t>
            </a:r>
          </a:p>
          <a:p>
            <a:pPr algn="ctr"/>
            <a:r>
              <a:rPr kumimoji="1" lang="en-US" altLang="ja-JP" sz="2000" dirty="0" smtClean="0">
                <a:latin typeface="Trebuchet MS"/>
                <a:cs typeface="Trebuchet MS"/>
              </a:rPr>
              <a:t>n=1</a:t>
            </a:r>
            <a:endParaRPr kumimoji="1" lang="ja-JP" altLang="en-US" sz="2000" dirty="0">
              <a:latin typeface="Trebuchet MS"/>
              <a:cs typeface="Trebuchet MS"/>
            </a:endParaRPr>
          </a:p>
        </p:txBody>
      </p:sp>
      <p:cxnSp>
        <p:nvCxnSpPr>
          <p:cNvPr id="64" name="カギ線コネクタ 63"/>
          <p:cNvCxnSpPr>
            <a:stCxn id="69" idx="2"/>
            <a:endCxn id="10" idx="0"/>
          </p:cNvCxnSpPr>
          <p:nvPr/>
        </p:nvCxnSpPr>
        <p:spPr>
          <a:xfrm rot="5400000">
            <a:off x="2765929" y="137752"/>
            <a:ext cx="500601" cy="2432793"/>
          </a:xfrm>
          <a:prstGeom prst="bentConnector3">
            <a:avLst>
              <a:gd name="adj1" fmla="val 50000"/>
            </a:avLst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1403648" y="116632"/>
            <a:ext cx="5657954" cy="987216"/>
          </a:xfrm>
          <a:prstGeom prst="roundRect">
            <a:avLst/>
          </a:prstGeom>
          <a:gradFill>
            <a:gsLst>
              <a:gs pos="100000">
                <a:schemeClr val="bg1"/>
              </a:gs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3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16200000" scaled="1"/>
          </a:gradFill>
          <a:ln w="19050" cmpd="sng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latin typeface="Trebuchet MS"/>
                <a:cs typeface="Trebuchet MS"/>
              </a:rPr>
              <a:t> 83 Gastric </a:t>
            </a:r>
            <a:r>
              <a:rPr lang="en-US" altLang="ja-JP" sz="2000" dirty="0">
                <a:latin typeface="Trebuchet MS"/>
                <a:cs typeface="Trebuchet MS"/>
              </a:rPr>
              <a:t>cancer in </a:t>
            </a:r>
            <a:r>
              <a:rPr lang="en-US" altLang="ja-JP" sz="2000" dirty="0" smtClean="0">
                <a:latin typeface="Trebuchet MS"/>
                <a:cs typeface="Trebuchet MS"/>
              </a:rPr>
              <a:t>the remnant </a:t>
            </a:r>
            <a:r>
              <a:rPr lang="en-US" altLang="ja-JP" sz="2000" dirty="0">
                <a:latin typeface="Trebuchet MS"/>
                <a:cs typeface="Trebuchet MS"/>
              </a:rPr>
              <a:t>stomach</a:t>
            </a:r>
          </a:p>
          <a:p>
            <a:pPr algn="ctr"/>
            <a:r>
              <a:rPr lang="en-US" altLang="ja-JP" sz="2000" smtClean="0">
                <a:latin typeface="Trebuchet MS"/>
                <a:cs typeface="Trebuchet MS"/>
              </a:rPr>
              <a:t>treated </a:t>
            </a:r>
            <a:r>
              <a:rPr lang="en-US" altLang="ja-JP" sz="2000" dirty="0" smtClean="0">
                <a:latin typeface="Trebuchet MS"/>
                <a:cs typeface="Trebuchet MS"/>
              </a:rPr>
              <a:t>in January 1998- December2012</a:t>
            </a:r>
            <a:endParaRPr lang="en-US" altLang="ja-JP" sz="2000" dirty="0">
              <a:latin typeface="Trebuchet MS"/>
              <a:cs typeface="Trebuchet MS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411760" y="4527853"/>
            <a:ext cx="1440160" cy="720072"/>
          </a:xfrm>
          <a:prstGeom prst="round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rebuchet MS"/>
                <a:cs typeface="Trebuchet MS"/>
              </a:rPr>
              <a:t>T2</a:t>
            </a:r>
            <a:endParaRPr kumimoji="1" lang="en-US" altLang="ja-JP" sz="2000" dirty="0" smtClean="0">
              <a:latin typeface="Trebuchet MS"/>
              <a:cs typeface="Trebuchet MS"/>
            </a:endParaRPr>
          </a:p>
          <a:p>
            <a:pPr algn="ctr"/>
            <a:r>
              <a:rPr lang="en-US" altLang="ja-JP" sz="2000" dirty="0" smtClean="0">
                <a:latin typeface="Trebuchet MS"/>
                <a:cs typeface="Trebuchet MS"/>
              </a:rPr>
              <a:t>n=1</a:t>
            </a:r>
            <a:endParaRPr kumimoji="1" lang="ja-JP" altLang="en-US" sz="2000" dirty="0">
              <a:latin typeface="Trebuchet MS"/>
              <a:cs typeface="Trebuchet MS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472120" y="1604449"/>
            <a:ext cx="2160240" cy="815068"/>
          </a:xfrm>
          <a:prstGeom prst="roundRect">
            <a:avLst>
              <a:gd name="adj" fmla="val 28675"/>
            </a:avLst>
          </a:prstGeom>
          <a:ln w="19050" cmpd="sng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prstClr val="black"/>
                </a:solidFill>
                <a:latin typeface="Trebuchet MS"/>
                <a:ea typeface="ヒラギノ角ゴ ProN W3"/>
                <a:cs typeface="Trebuchet MS"/>
              </a:rPr>
              <a:t>Surgery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prstClr val="black"/>
                </a:solidFill>
                <a:latin typeface="Trebuchet MS"/>
                <a:ea typeface="ヒラギノ角ゴ ProN W3"/>
                <a:cs typeface="Trebuchet MS"/>
              </a:rPr>
              <a:t>n=35</a:t>
            </a:r>
          </a:p>
        </p:txBody>
      </p:sp>
      <p:cxnSp>
        <p:nvCxnSpPr>
          <p:cNvPr id="21" name="直線矢印コネクタ 20"/>
          <p:cNvCxnSpPr>
            <a:stCxn id="10" idx="2"/>
            <a:endCxn id="49" idx="0"/>
          </p:cNvCxnSpPr>
          <p:nvPr/>
        </p:nvCxnSpPr>
        <p:spPr>
          <a:xfrm>
            <a:off x="1799832" y="2419517"/>
            <a:ext cx="0" cy="3133719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5292120" y="5553259"/>
            <a:ext cx="2520240" cy="1152083"/>
          </a:xfrm>
          <a:prstGeom prst="roundRect">
            <a:avLst>
              <a:gd name="adj" fmla="val 26847"/>
            </a:avLst>
          </a:prstGeom>
          <a:ln w="19050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rebuchet MS"/>
                <a:cs typeface="Trebuchet MS"/>
              </a:rPr>
              <a:t>Analyzed</a:t>
            </a:r>
            <a:r>
              <a:rPr lang="en-US" altLang="ja-JP" sz="2000" dirty="0" smtClean="0">
                <a:latin typeface="Trebuchet MS"/>
                <a:cs typeface="Trebuchet MS"/>
              </a:rPr>
              <a:t> </a:t>
            </a:r>
            <a:r>
              <a:rPr lang="en-US" altLang="ja-JP" sz="2000" dirty="0" smtClean="0">
                <a:latin typeface="Trebuchet MS"/>
                <a:cs typeface="Trebuchet MS"/>
              </a:rPr>
              <a:t>(</a:t>
            </a:r>
            <a:r>
              <a:rPr lang="en-US" altLang="ja-JP" sz="2000" dirty="0" smtClean="0">
                <a:latin typeface="Trebuchet MS"/>
                <a:cs typeface="Trebuchet MS"/>
              </a:rPr>
              <a:t>n</a:t>
            </a:r>
            <a:r>
              <a:rPr lang="en-US" altLang="ja-JP" sz="2000" dirty="0" smtClean="0">
                <a:latin typeface="Trebuchet MS"/>
                <a:cs typeface="Trebuchet MS"/>
              </a:rPr>
              <a:t>=</a:t>
            </a:r>
            <a:r>
              <a:rPr lang="en-US" altLang="ja-JP" sz="2000" dirty="0" smtClean="0">
                <a:latin typeface="Trebuchet MS"/>
                <a:cs typeface="Trebuchet MS"/>
              </a:rPr>
              <a:t>13)</a:t>
            </a:r>
          </a:p>
          <a:p>
            <a:r>
              <a:rPr kumimoji="1" lang="en-US" altLang="ja-JP" sz="1600" dirty="0" smtClean="0">
                <a:latin typeface="Trebuchet MS"/>
                <a:cs typeface="Trebuchet MS"/>
              </a:rPr>
              <a:t>     M: n=6</a:t>
            </a:r>
          </a:p>
          <a:p>
            <a:r>
              <a:rPr kumimoji="1" lang="en-US" altLang="ja-JP" sz="1600" dirty="0" smtClean="0">
                <a:latin typeface="Trebuchet MS"/>
                <a:cs typeface="Trebuchet MS"/>
              </a:rPr>
              <a:t>     SM1: n=0</a:t>
            </a:r>
          </a:p>
          <a:p>
            <a:r>
              <a:rPr lang="en-US" altLang="ja-JP" sz="1600" dirty="0" smtClean="0">
                <a:latin typeface="Trebuchet MS"/>
                <a:cs typeface="Trebuchet MS"/>
              </a:rPr>
              <a:t>     SM2: n=7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7380312" y="4527853"/>
            <a:ext cx="1440160" cy="720072"/>
          </a:xfrm>
          <a:prstGeom prst="round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rebuchet MS"/>
                <a:cs typeface="Trebuchet MS"/>
              </a:rPr>
              <a:t>≥T2</a:t>
            </a:r>
            <a:endParaRPr kumimoji="1" lang="en-US" altLang="ja-JP" sz="2000" dirty="0" smtClean="0">
              <a:latin typeface="Trebuchet MS"/>
              <a:cs typeface="Trebuchet MS"/>
            </a:endParaRPr>
          </a:p>
          <a:p>
            <a:pPr algn="ctr"/>
            <a:r>
              <a:rPr lang="en-US" altLang="ja-JP" sz="2000" dirty="0" smtClean="0">
                <a:latin typeface="Trebuchet MS"/>
                <a:cs typeface="Trebuchet MS"/>
              </a:rPr>
              <a:t>n=26</a:t>
            </a:r>
            <a:endParaRPr kumimoji="1" lang="ja-JP" altLang="en-US" sz="2000" dirty="0">
              <a:latin typeface="Trebuchet MS"/>
              <a:cs typeface="Trebuchet MS"/>
            </a:endParaRPr>
          </a:p>
        </p:txBody>
      </p:sp>
      <p:cxnSp>
        <p:nvCxnSpPr>
          <p:cNvPr id="19" name="カギ線コネクタ 18"/>
          <p:cNvCxnSpPr>
            <a:stCxn id="69" idx="2"/>
            <a:endCxn id="28" idx="0"/>
          </p:cNvCxnSpPr>
          <p:nvPr/>
        </p:nvCxnSpPr>
        <p:spPr>
          <a:xfrm rot="16200000" flipH="1">
            <a:off x="5142132" y="194340"/>
            <a:ext cx="500601" cy="2319615"/>
          </a:xfrm>
          <a:prstGeom prst="bentConnector3">
            <a:avLst>
              <a:gd name="adj1" fmla="val 50000"/>
            </a:avLst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>
            <a:stCxn id="28" idx="2"/>
            <a:endCxn id="23" idx="1"/>
          </p:cNvCxnSpPr>
          <p:nvPr/>
        </p:nvCxnSpPr>
        <p:spPr>
          <a:xfrm rot="16200000" flipH="1">
            <a:off x="5732090" y="3239667"/>
            <a:ext cx="2468372" cy="828072"/>
          </a:xfrm>
          <a:prstGeom prst="bentConnector2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10" idx="2"/>
            <a:endCxn id="53" idx="1"/>
          </p:cNvCxnSpPr>
          <p:nvPr/>
        </p:nvCxnSpPr>
        <p:spPr>
          <a:xfrm rot="16200000" flipH="1">
            <a:off x="1370489" y="2848860"/>
            <a:ext cx="1460265" cy="601578"/>
          </a:xfrm>
          <a:prstGeom prst="bentConnector2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カギ線コネクタ 28"/>
          <p:cNvCxnSpPr>
            <a:stCxn id="10" idx="2"/>
            <a:endCxn id="72" idx="1"/>
          </p:cNvCxnSpPr>
          <p:nvPr/>
        </p:nvCxnSpPr>
        <p:spPr>
          <a:xfrm rot="16200000" flipH="1">
            <a:off x="871610" y="3347739"/>
            <a:ext cx="2468372" cy="611928"/>
          </a:xfrm>
          <a:prstGeom prst="bentConnector2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3203848" y="2492874"/>
            <a:ext cx="1944216" cy="720102"/>
          </a:xfrm>
          <a:prstGeom prst="round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rebuchet MS"/>
                <a:cs typeface="Trebuchet MS"/>
              </a:rPr>
              <a:t>Additional </a:t>
            </a:r>
            <a:r>
              <a:rPr lang="en-US" altLang="ja-JP" sz="2000" dirty="0" smtClean="0">
                <a:latin typeface="Trebuchet MS"/>
                <a:cs typeface="Trebuchet MS"/>
              </a:rPr>
              <a:t>surgery</a:t>
            </a:r>
            <a:r>
              <a:rPr lang="en-US" altLang="ja-JP" sz="2000" dirty="0" smtClean="0">
                <a:latin typeface="Trebuchet MS"/>
                <a:cs typeface="Trebuchet MS"/>
              </a:rPr>
              <a:t> </a:t>
            </a:r>
            <a:r>
              <a:rPr lang="en-US" altLang="ja-JP" sz="2000" dirty="0" smtClean="0">
                <a:latin typeface="Trebuchet MS"/>
                <a:cs typeface="Trebuchet MS"/>
              </a:rPr>
              <a:t>n</a:t>
            </a:r>
            <a:r>
              <a:rPr lang="en-US" altLang="ja-JP" sz="2000" dirty="0" smtClean="0">
                <a:latin typeface="Trebuchet MS"/>
                <a:cs typeface="Trebuchet MS"/>
              </a:rPr>
              <a:t>=4</a:t>
            </a:r>
            <a:endParaRPr kumimoji="1" lang="ja-JP" altLang="en-US" sz="2000" dirty="0">
              <a:latin typeface="Trebuchet MS"/>
              <a:cs typeface="Trebuchet MS"/>
            </a:endParaRPr>
          </a:p>
        </p:txBody>
      </p:sp>
      <p:cxnSp>
        <p:nvCxnSpPr>
          <p:cNvPr id="68" name="カギ線コネクタ 67"/>
          <p:cNvCxnSpPr>
            <a:stCxn id="45" idx="3"/>
            <a:endCxn id="42" idx="0"/>
          </p:cNvCxnSpPr>
          <p:nvPr/>
        </p:nvCxnSpPr>
        <p:spPr>
          <a:xfrm>
            <a:off x="5148064" y="2852925"/>
            <a:ext cx="1404176" cy="2700334"/>
          </a:xfrm>
          <a:prstGeom prst="bentConnector2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カギ線コネクタ 72"/>
          <p:cNvCxnSpPr>
            <a:stCxn id="10" idx="3"/>
            <a:endCxn id="45" idx="0"/>
          </p:cNvCxnSpPr>
          <p:nvPr/>
        </p:nvCxnSpPr>
        <p:spPr>
          <a:xfrm>
            <a:off x="2879952" y="2011983"/>
            <a:ext cx="1296004" cy="480891"/>
          </a:xfrm>
          <a:prstGeom prst="bentConnector2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28" idx="2"/>
            <a:endCxn id="42" idx="0"/>
          </p:cNvCxnSpPr>
          <p:nvPr/>
        </p:nvCxnSpPr>
        <p:spPr>
          <a:xfrm>
            <a:off x="6552240" y="2419517"/>
            <a:ext cx="0" cy="313374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0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94</Words>
  <Application>Microsoft Macintosh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</dc:creator>
  <cp:lastModifiedBy>UEDO NORIYA</cp:lastModifiedBy>
  <cp:revision>57</cp:revision>
  <dcterms:created xsi:type="dcterms:W3CDTF">2013-11-28T07:56:46Z</dcterms:created>
  <dcterms:modified xsi:type="dcterms:W3CDTF">2014-04-12T06:50:21Z</dcterms:modified>
</cp:coreProperties>
</file>